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notesMasterIdLst>
    <p:notesMasterId r:id="rId6"/>
  </p:notesMasterIdLst>
  <p:sldIdLst>
    <p:sldId id="467" r:id="rId2"/>
    <p:sldId id="469" r:id="rId3"/>
    <p:sldId id="468" r:id="rId4"/>
    <p:sldId id="470" r:id="rId5"/>
  </p:sldIdLst>
  <p:sldSz cx="9144000" cy="6858000" type="screen4x3"/>
  <p:notesSz cx="6797675" cy="9926638"/>
  <p:embeddedFontLst>
    <p:embeddedFont>
      <p:font typeface="HY울릉도M" panose="02030600000101010101" pitchFamily="18" charset="-127"/>
      <p:regular r:id="rId7"/>
    </p:embeddedFont>
    <p:embeddedFont>
      <p:font typeface="맑은 고딕" panose="020B0503020000020004" pitchFamily="50" charset="-127"/>
      <p:regular r:id="rId8"/>
      <p:bold r:id="rId9"/>
    </p:embeddedFont>
    <p:embeddedFont>
      <p:font typeface="HY헤드라인M" panose="02030600000101010101" pitchFamily="18" charset="-127"/>
      <p:regular r:id="rId10"/>
    </p:embeddedFont>
    <p:embeddedFont>
      <p:font typeface="HY중고딕" panose="02030600000101010101" pitchFamily="18" charset="-127"/>
      <p:regular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E4F1"/>
    <a:srgbClr val="1BDDF1"/>
    <a:srgbClr val="034EA2"/>
    <a:srgbClr val="0066FF"/>
    <a:srgbClr val="FFFF99"/>
    <a:srgbClr val="00A1DA"/>
    <a:srgbClr val="FBFE94"/>
    <a:srgbClr val="E63A18"/>
    <a:srgbClr val="65A3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3188" autoAdjust="0"/>
  </p:normalViewPr>
  <p:slideViewPr>
    <p:cSldViewPr>
      <p:cViewPr varScale="1">
        <p:scale>
          <a:sx n="72" d="100"/>
          <a:sy n="72" d="100"/>
        </p:scale>
        <p:origin x="16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C9857CE9-A123-4021-B189-CB8B55BE02B6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BED524F5-FE65-4CD0-A160-7CDC41F814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0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템플릿 저작권 및 출처</a:t>
            </a:r>
            <a:r>
              <a:rPr lang="en-US" altLang="ko-KR" dirty="0"/>
              <a:t>:</a:t>
            </a:r>
            <a:r>
              <a:rPr lang="en-US" altLang="ko-KR" baseline="0" dirty="0"/>
              <a:t> </a:t>
            </a:r>
            <a:r>
              <a:rPr lang="en-US" altLang="ko-KR" baseline="0" dirty="0" err="1"/>
              <a:t>parksehyeon.com</a:t>
            </a:r>
            <a:endParaRPr lang="en-US" altLang="ko-KR" baseline="0" dirty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/>
              <a:t>활용 및 공유 자유</a:t>
            </a:r>
            <a:r>
              <a:rPr lang="en-US" altLang="ko-KR" baseline="0" dirty="0"/>
              <a:t> (</a:t>
            </a:r>
            <a:r>
              <a:rPr lang="ko-KR" altLang="en-US" baseline="0" dirty="0"/>
              <a:t>단</a:t>
            </a:r>
            <a:r>
              <a:rPr lang="en-US" altLang="ko-KR" baseline="0" dirty="0"/>
              <a:t>, </a:t>
            </a:r>
            <a:r>
              <a:rPr lang="ko-KR" altLang="en-US" baseline="0" dirty="0"/>
              <a:t>출처는 밝혀주세요</a:t>
            </a:r>
            <a:r>
              <a:rPr lang="en-US" altLang="ko-KR" baseline="0" dirty="0"/>
              <a:t>)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/>
              <a:t>- </a:t>
            </a:r>
            <a:r>
              <a:rPr lang="ko-KR" altLang="en-US" baseline="0" dirty="0"/>
              <a:t>세계지도 이미지 출처</a:t>
            </a:r>
            <a:r>
              <a:rPr lang="en-US" altLang="ko-KR" baseline="0" dirty="0"/>
              <a:t>: 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altLang="ko-K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goo.gl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/N2pgv7 (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라이센스 프리 검색 이미지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94FBD-800F-4EC4-8DA0-26A5FA64BBF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063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94FBD-800F-4EC4-8DA0-26A5FA64BBF1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063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템플릿 저작권 및 출처</a:t>
            </a:r>
            <a:r>
              <a:rPr lang="en-US" altLang="ko-KR" dirty="0"/>
              <a:t>:</a:t>
            </a:r>
            <a:r>
              <a:rPr lang="en-US" altLang="ko-KR" baseline="0" dirty="0"/>
              <a:t> parksehyeon.com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/>
              <a:t>활용 및 공유 자유</a:t>
            </a:r>
            <a:r>
              <a:rPr lang="en-US" altLang="ko-KR" baseline="0" dirty="0"/>
              <a:t> (</a:t>
            </a:r>
            <a:r>
              <a:rPr lang="ko-KR" altLang="en-US" baseline="0" dirty="0"/>
              <a:t>단</a:t>
            </a:r>
            <a:r>
              <a:rPr lang="en-US" altLang="ko-KR" baseline="0" dirty="0"/>
              <a:t>, </a:t>
            </a:r>
            <a:r>
              <a:rPr lang="ko-KR" altLang="en-US" baseline="0" dirty="0"/>
              <a:t>출처는 밝혀주세요</a:t>
            </a:r>
            <a:r>
              <a:rPr lang="en-US" altLang="ko-KR" baseline="0" dirty="0"/>
              <a:t>)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/>
              <a:t>- </a:t>
            </a:r>
            <a:r>
              <a:rPr lang="ko-KR" altLang="en-US" baseline="0" dirty="0"/>
              <a:t>세계지도 이미지 출처</a:t>
            </a:r>
            <a:r>
              <a:rPr lang="en-US" altLang="ko-KR" baseline="0" dirty="0"/>
              <a:t>: 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altLang="ko-K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goo.gl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/xXK7yL (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라이센스 프리 검색 이미지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94FBD-800F-4EC4-8DA0-26A5FA64BBF1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9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12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pic>
        <p:nvPicPr>
          <p:cNvPr id="13" name="image7.png"/>
          <p:cNvPicPr/>
          <p:nvPr userDrawn="1"/>
        </p:nvPicPr>
        <p:blipFill rotWithShape="1">
          <a:blip r:embed="rId2" cstate="print">
            <a:extLst/>
          </a:blip>
          <a:srcRect l="3557" t="4952" r="3679"/>
          <a:stretch/>
        </p:blipFill>
        <p:spPr>
          <a:xfrm>
            <a:off x="0" y="0"/>
            <a:ext cx="9144000" cy="65224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3.png" descr="C:\Users\myrrh\Desktop\새 폴더\소스\로고.png"/>
          <p:cNvPicPr/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98108" y="6597352"/>
            <a:ext cx="2016168" cy="2270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그림 5" descr="20160126_DS201601050001_15년-결산설명회-PPT-디자인-요청(영문)_04.jpg"/>
          <p:cNvPicPr>
            <a:picLocks noChangeAspect="1"/>
          </p:cNvPicPr>
          <p:nvPr userDrawn="1"/>
        </p:nvPicPr>
        <p:blipFill rotWithShape="1">
          <a:blip r:embed="rId4" cstate="print"/>
          <a:srcRect l="56050" t="90811" r="3035" b="3664"/>
          <a:stretch/>
        </p:blipFill>
        <p:spPr>
          <a:xfrm>
            <a:off x="5333229" y="6504012"/>
            <a:ext cx="3809183" cy="3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2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67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31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104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프레임워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78EBE-A72E-46E7-A309-F0F7C5A4087F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509ADC-67AE-49E0-BA59-8872F5BB0C6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430213" y="0"/>
            <a:ext cx="72000" cy="756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9" name="텍스트 개체 틀 18"/>
          <p:cNvSpPr>
            <a:spLocks noGrp="1"/>
          </p:cNvSpPr>
          <p:nvPr>
            <p:ph type="body" sz="quarter" idx="13"/>
          </p:nvPr>
        </p:nvSpPr>
        <p:spPr>
          <a:xfrm>
            <a:off x="508396" y="386408"/>
            <a:ext cx="6552778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18"/>
          <p:cNvSpPr>
            <a:spLocks noGrp="1"/>
          </p:cNvSpPr>
          <p:nvPr>
            <p:ph type="body" sz="quarter" idx="14"/>
          </p:nvPr>
        </p:nvSpPr>
        <p:spPr>
          <a:xfrm>
            <a:off x="508396" y="873924"/>
            <a:ext cx="8092242" cy="900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just">
              <a:buNone/>
              <a:defRPr sz="160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직사각형 10"/>
          <p:cNvSpPr/>
          <p:nvPr userDrawn="1"/>
        </p:nvSpPr>
        <p:spPr>
          <a:xfrm>
            <a:off x="4464496" y="64356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2018. BGSS all rights reserved.</a:t>
            </a:r>
            <a:endParaRPr lang="ko-KR" altLang="en-US" sz="11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92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비즈니스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78EBE-A72E-46E7-A309-F0F7C5A4087F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509ADC-67AE-49E0-BA59-8872F5BB0C6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5" name="그림 4"/>
          <p:cNvPicPr preferRelativeResize="0">
            <a:picLocks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57"/>
          <a:stretch/>
        </p:blipFill>
        <p:spPr>
          <a:xfrm>
            <a:off x="794" y="480745"/>
            <a:ext cx="9144000" cy="67935"/>
          </a:xfrm>
          <a:prstGeom prst="rect">
            <a:avLst/>
          </a:prstGeom>
          <a:solidFill>
            <a:srgbClr val="008FD4"/>
          </a:solidFill>
        </p:spPr>
      </p:pic>
      <p:sp>
        <p:nvSpPr>
          <p:cNvPr id="6" name="텍스트 개체 틀 18"/>
          <p:cNvSpPr>
            <a:spLocks noGrp="1"/>
          </p:cNvSpPr>
          <p:nvPr>
            <p:ph type="body" sz="quarter" idx="13"/>
          </p:nvPr>
        </p:nvSpPr>
        <p:spPr>
          <a:xfrm>
            <a:off x="139567" y="111600"/>
            <a:ext cx="56701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buNone/>
              <a:defRPr kumimoji="1" lang="ko-KR" altLang="en-US" sz="1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a typeface="맑은 고딕" pitchFamily="50" charset="-127"/>
              </a:defRPr>
            </a:lvl1pPr>
          </a:lstStyle>
          <a:p>
            <a:pPr marL="0" lvl="0"/>
            <a:endParaRPr lang="ko-KR" altLang="en-US" dirty="0"/>
          </a:p>
        </p:txBody>
      </p:sp>
      <p:sp>
        <p:nvSpPr>
          <p:cNvPr id="7" name="텍스트 개체 틀 18"/>
          <p:cNvSpPr>
            <a:spLocks noGrp="1"/>
          </p:cNvSpPr>
          <p:nvPr>
            <p:ph type="body" sz="quarter" idx="14"/>
          </p:nvPr>
        </p:nvSpPr>
        <p:spPr>
          <a:xfrm>
            <a:off x="4860032" y="111600"/>
            <a:ext cx="41595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 algn="r">
              <a:buNone/>
              <a:defRPr kumimoji="1" lang="ko-KR" altLang="en-US" sz="18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a typeface="맑은 고딕" pitchFamily="50" charset="-127"/>
              </a:defRPr>
            </a:lvl1pPr>
          </a:lstStyle>
          <a:p>
            <a:pPr marL="0" lvl="0"/>
            <a:endParaRPr lang="ko-KR" altLang="en-US" dirty="0"/>
          </a:p>
        </p:txBody>
      </p:sp>
      <p:sp>
        <p:nvSpPr>
          <p:cNvPr id="8" name="텍스트 개체 틀 18"/>
          <p:cNvSpPr>
            <a:spLocks noGrp="1"/>
          </p:cNvSpPr>
          <p:nvPr>
            <p:ph type="body" sz="quarter" idx="15"/>
          </p:nvPr>
        </p:nvSpPr>
        <p:spPr>
          <a:xfrm>
            <a:off x="144000" y="558801"/>
            <a:ext cx="8856000" cy="83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buNone/>
              <a:defRPr kumimoji="1" lang="ko-KR" altLang="en-US" sz="16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pPr marL="0" lvl="0" algn="just">
              <a:spcBef>
                <a:spcPct val="50000"/>
              </a:spcBef>
            </a:pPr>
            <a:endParaRPr lang="ko-KR" altLang="en-US" dirty="0"/>
          </a:p>
        </p:txBody>
      </p:sp>
      <p:sp>
        <p:nvSpPr>
          <p:cNvPr id="10" name="직사각형 9"/>
          <p:cNvSpPr/>
          <p:nvPr userDrawn="1"/>
        </p:nvSpPr>
        <p:spPr>
          <a:xfrm>
            <a:off x="4464496" y="64356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2018. BGSS all rights reserved.</a:t>
            </a:r>
            <a:endParaRPr lang="ko-KR" altLang="en-US" sz="11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2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pic>
        <p:nvPicPr>
          <p:cNvPr id="9" name="image7.png"/>
          <p:cNvPicPr/>
          <p:nvPr userDrawn="1"/>
        </p:nvPicPr>
        <p:blipFill rotWithShape="1">
          <a:blip r:embed="rId2" cstate="print">
            <a:extLst/>
          </a:blip>
          <a:srcRect l="3557" t="4952" r="3679"/>
          <a:stretch/>
        </p:blipFill>
        <p:spPr>
          <a:xfrm>
            <a:off x="0" y="0"/>
            <a:ext cx="9144000" cy="65224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 descr="C:\Users\myrrh\Desktop\새 폴더\소스\로고.png"/>
          <p:cNvPicPr/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98108" y="6597352"/>
            <a:ext cx="2016168" cy="227063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직사각형 10"/>
          <p:cNvSpPr/>
          <p:nvPr userDrawn="1"/>
        </p:nvSpPr>
        <p:spPr>
          <a:xfrm>
            <a:off x="0" y="0"/>
            <a:ext cx="9144000" cy="1916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 descr="20160126_DS201601050001_15년-결산설명회-PPT-디자인-요청(영문)_04.jpg"/>
          <p:cNvPicPr>
            <a:picLocks noChangeAspect="1"/>
          </p:cNvPicPr>
          <p:nvPr userDrawn="1"/>
        </p:nvPicPr>
        <p:blipFill rotWithShape="1">
          <a:blip r:embed="rId4" cstate="print"/>
          <a:srcRect l="56050" t="90811" r="3035" b="3664"/>
          <a:stretch/>
        </p:blipFill>
        <p:spPr>
          <a:xfrm>
            <a:off x="5334817" y="6501905"/>
            <a:ext cx="3809183" cy="3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2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표철종 업무\업무분장\2014\15년준비\15년사업부전략회의_영업부발표자료\브랜드VI가이드\motif-상B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3" descr="20160126_DS201601050001_15년-결산설명회-PPT-디자인-요청(영문)_04.jpg"/>
          <p:cNvPicPr>
            <a:picLocks noChangeAspect="1"/>
          </p:cNvPicPr>
          <p:nvPr userDrawn="1"/>
        </p:nvPicPr>
        <p:blipFill rotWithShape="1">
          <a:blip r:embed="rId3" cstate="print"/>
          <a:srcRect l="56050" t="90811" r="3035" b="3664"/>
          <a:stretch/>
        </p:blipFill>
        <p:spPr>
          <a:xfrm>
            <a:off x="5334817" y="6501905"/>
            <a:ext cx="3809183" cy="3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8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70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15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8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5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00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9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66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3" r:id="rId12"/>
    <p:sldLayoutId id="2147483724" r:id="rId13"/>
    <p:sldLayoutId id="2147483725" r:id="rId1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>
          <a:xfrm>
            <a:off x="139567" y="111600"/>
            <a:ext cx="5670136" cy="369332"/>
          </a:xfrm>
        </p:spPr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</a:rPr>
              <a:t>영조물배상책임보험 처리 흐름도</a:t>
            </a:r>
            <a:endParaRPr lang="ko-KR" altLang="en-US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30626" y="867426"/>
            <a:ext cx="221160" cy="223330"/>
          </a:xfrm>
          <a:prstGeom prst="rect">
            <a:avLst/>
          </a:prstGeom>
          <a:solidFill>
            <a:srgbClr val="7FC8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177" tIns="53088" rIns="106177" bIns="53088" anchor="ctr"/>
          <a:lstStyle>
            <a:lvl1pPr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12065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12065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12065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12065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latinLnBrk="0">
              <a:spcBef>
                <a:spcPct val="50000"/>
              </a:spcBef>
            </a:pPr>
            <a:endParaRPr lang="ko-KR" altLang="ko-KR" sz="120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281236" y="2234660"/>
            <a:ext cx="1528428" cy="531216"/>
          </a:xfrm>
          <a:prstGeom prst="roundRect">
            <a:avLst/>
          </a:prstGeom>
          <a:gradFill flip="none" rotWithShape="1">
            <a:gsLst>
              <a:gs pos="1000">
                <a:srgbClr val="0066FF">
                  <a:alpha val="5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algn="l" rotWithShape="0">
              <a:schemeClr val="tx1">
                <a:lumMod val="95000"/>
                <a:lumOff val="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ko-KR" altLang="en-US" sz="1600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피해자</a:t>
            </a:r>
          </a:p>
        </p:txBody>
      </p:sp>
      <p:sp>
        <p:nvSpPr>
          <p:cNvPr id="46" name="모서리가 둥근 직사각형 45"/>
          <p:cNvSpPr/>
          <p:nvPr/>
        </p:nvSpPr>
        <p:spPr>
          <a:xfrm>
            <a:off x="2542339" y="2234660"/>
            <a:ext cx="1528428" cy="531216"/>
          </a:xfrm>
          <a:prstGeom prst="roundRect">
            <a:avLst/>
          </a:prstGeom>
          <a:gradFill flip="none" rotWithShape="1">
            <a:gsLst>
              <a:gs pos="1000">
                <a:srgbClr val="0066FF">
                  <a:alpha val="5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algn="l" rotWithShape="0">
              <a:schemeClr val="tx1">
                <a:lumMod val="95000"/>
                <a:lumOff val="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ko-KR" altLang="en-US" sz="16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지방자치단</a:t>
            </a:r>
            <a:r>
              <a:rPr lang="ko-KR" altLang="en-US" sz="1600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체</a:t>
            </a:r>
          </a:p>
        </p:txBody>
      </p:sp>
      <p:sp>
        <p:nvSpPr>
          <p:cNvPr id="47" name="모서리가 둥근 직사각형 46"/>
          <p:cNvSpPr/>
          <p:nvPr/>
        </p:nvSpPr>
        <p:spPr>
          <a:xfrm>
            <a:off x="4803442" y="2234660"/>
            <a:ext cx="1528428" cy="531216"/>
          </a:xfrm>
          <a:prstGeom prst="roundRect">
            <a:avLst/>
          </a:prstGeom>
          <a:gradFill flip="none" rotWithShape="1">
            <a:gsLst>
              <a:gs pos="1000">
                <a:srgbClr val="0066FF">
                  <a:alpha val="5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algn="l" rotWithShape="0">
              <a:schemeClr val="tx1">
                <a:lumMod val="95000"/>
                <a:lumOff val="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ko-KR" altLang="en-US" sz="16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공제회</a:t>
            </a:r>
            <a:endParaRPr lang="ko-KR" altLang="en-US" sz="16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7216945" y="2234660"/>
            <a:ext cx="1528428" cy="531216"/>
          </a:xfrm>
          <a:prstGeom prst="roundRect">
            <a:avLst/>
          </a:prstGeom>
          <a:gradFill flip="none" rotWithShape="1">
            <a:gsLst>
              <a:gs pos="1000">
                <a:srgbClr val="0066FF">
                  <a:alpha val="59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algn="l" rotWithShape="0">
              <a:schemeClr val="tx1">
                <a:lumMod val="95000"/>
                <a:lumOff val="5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200"/>
              </a:spcAft>
            </a:pPr>
            <a:r>
              <a:rPr lang="ko-KR" altLang="en-US" sz="1600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보험사</a:t>
            </a:r>
            <a:endParaRPr lang="ko-KR" altLang="en-US" sz="16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9" name="오른쪽 화살표 48"/>
          <p:cNvSpPr/>
          <p:nvPr/>
        </p:nvSpPr>
        <p:spPr>
          <a:xfrm>
            <a:off x="1898564" y="2372176"/>
            <a:ext cx="217409" cy="1524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오른쪽 화살표 49"/>
          <p:cNvSpPr/>
          <p:nvPr/>
        </p:nvSpPr>
        <p:spPr>
          <a:xfrm>
            <a:off x="4344980" y="2410276"/>
            <a:ext cx="217409" cy="1524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오른쪽 화살표 50"/>
          <p:cNvSpPr/>
          <p:nvPr/>
        </p:nvSpPr>
        <p:spPr>
          <a:xfrm>
            <a:off x="6813464" y="2410276"/>
            <a:ext cx="217409" cy="1524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오른쪽 화살표 51"/>
          <p:cNvSpPr/>
          <p:nvPr/>
        </p:nvSpPr>
        <p:spPr>
          <a:xfrm rot="10800000">
            <a:off x="2279724" y="2500268"/>
            <a:ext cx="217409" cy="1524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오른쪽 화살표 52"/>
          <p:cNvSpPr/>
          <p:nvPr/>
        </p:nvSpPr>
        <p:spPr>
          <a:xfrm rot="10800000">
            <a:off x="6596055" y="2411368"/>
            <a:ext cx="217409" cy="1524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4" name="꺾인 연결선 53"/>
          <p:cNvCxnSpPr>
            <a:stCxn id="48" idx="2"/>
            <a:endCxn id="45" idx="2"/>
          </p:cNvCxnSpPr>
          <p:nvPr/>
        </p:nvCxnSpPr>
        <p:spPr>
          <a:xfrm rot="5400000">
            <a:off x="4513305" y="-701978"/>
            <a:ext cx="12700" cy="6935709"/>
          </a:xfrm>
          <a:prstGeom prst="bentConnector3">
            <a:avLst>
              <a:gd name="adj1" fmla="val 51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직선 연결선 54"/>
          <p:cNvCxnSpPr/>
          <p:nvPr/>
        </p:nvCxnSpPr>
        <p:spPr>
          <a:xfrm>
            <a:off x="7564273" y="2772227"/>
            <a:ext cx="0" cy="30479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 flipH="1">
            <a:off x="1477798" y="3077026"/>
            <a:ext cx="608647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/>
          <p:nvPr/>
        </p:nvCxnSpPr>
        <p:spPr>
          <a:xfrm flipV="1">
            <a:off x="1477798" y="2759526"/>
            <a:ext cx="0" cy="317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직선 화살표 연결선 57"/>
          <p:cNvCxnSpPr/>
          <p:nvPr/>
        </p:nvCxnSpPr>
        <p:spPr>
          <a:xfrm flipV="1">
            <a:off x="3325648" y="2759526"/>
            <a:ext cx="0" cy="317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꺾인 연결선 58"/>
          <p:cNvCxnSpPr>
            <a:stCxn id="46" idx="0"/>
            <a:endCxn id="48" idx="0"/>
          </p:cNvCxnSpPr>
          <p:nvPr/>
        </p:nvCxnSpPr>
        <p:spPr>
          <a:xfrm rot="5400000" flipH="1" flipV="1">
            <a:off x="5643856" y="-102643"/>
            <a:ext cx="12700" cy="4674606"/>
          </a:xfrm>
          <a:prstGeom prst="bentConnector3">
            <a:avLst>
              <a:gd name="adj1" fmla="val 40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직선 화살표 연결선 59"/>
          <p:cNvCxnSpPr/>
          <p:nvPr/>
        </p:nvCxnSpPr>
        <p:spPr>
          <a:xfrm flipV="1">
            <a:off x="2982748" y="2772227"/>
            <a:ext cx="0" cy="646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직선 화살표 연결선 60"/>
          <p:cNvCxnSpPr/>
          <p:nvPr/>
        </p:nvCxnSpPr>
        <p:spPr>
          <a:xfrm>
            <a:off x="5567656" y="2000701"/>
            <a:ext cx="0" cy="227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477798" y="1839118"/>
            <a:ext cx="14660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>
                <a:latin typeface="맑은 고딕"/>
                <a:ea typeface="맑은 고딕"/>
              </a:rPr>
              <a:t>①배상금 청구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563524" y="2918276"/>
            <a:ext cx="1295400" cy="32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300" dirty="0">
                <a:solidFill>
                  <a:schemeClr val="tx1"/>
                </a:solidFill>
                <a:latin typeface="맑은 고딕"/>
                <a:ea typeface="맑은 고딕"/>
              </a:rPr>
              <a:t>⑤배상금 지급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697280" y="3238951"/>
            <a:ext cx="1106162" cy="32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300" dirty="0">
                <a:solidFill>
                  <a:schemeClr val="tx1"/>
                </a:solidFill>
                <a:latin typeface="맑은 고딕"/>
                <a:ea typeface="맑은 고딕"/>
              </a:rPr>
              <a:t>③사고 조사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157994" y="2906369"/>
            <a:ext cx="1295400" cy="32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300" dirty="0">
                <a:solidFill>
                  <a:schemeClr val="tx1"/>
                </a:solidFill>
                <a:latin typeface="맑은 고딕"/>
                <a:ea typeface="맑은 고딕"/>
              </a:rPr>
              <a:t>⑥보험금 지급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4986631" y="1539210"/>
            <a:ext cx="1091742" cy="320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300" dirty="0">
                <a:solidFill>
                  <a:schemeClr val="tx1"/>
                </a:solidFill>
                <a:latin typeface="맑은 고딕"/>
                <a:ea typeface="맑은 고딕"/>
              </a:rPr>
              <a:t>②사고 접수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189159" y="1891099"/>
            <a:ext cx="14660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>
                <a:solidFill>
                  <a:schemeClr val="tx1"/>
                </a:solidFill>
                <a:latin typeface="맑은 고딕"/>
                <a:ea typeface="맑은 고딕"/>
              </a:rPr>
              <a:t>④</a:t>
            </a:r>
            <a:r>
              <a:rPr lang="ko-KR" altLang="en-US" sz="1300" dirty="0" smtClean="0">
                <a:solidFill>
                  <a:schemeClr val="tx1"/>
                </a:solidFill>
              </a:rPr>
              <a:t>사고처리 협의</a:t>
            </a:r>
            <a:endParaRPr lang="ko-KR" altLang="en-US" sz="1300" dirty="0">
              <a:solidFill>
                <a:schemeClr val="tx1"/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395536" y="3786511"/>
            <a:ext cx="8496945" cy="2306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• </a:t>
            </a:r>
            <a:r>
              <a:rPr lang="ko-KR" altLang="en-US" sz="1700" spc="-150" dirty="0">
                <a:solidFill>
                  <a:schemeClr val="tx1"/>
                </a:solidFill>
              </a:rPr>
              <a:t>보험사는 </a:t>
            </a:r>
            <a:r>
              <a:rPr lang="ko-KR" altLang="en-US" sz="1700" spc="-150" dirty="0" smtClean="0"/>
              <a:t>피보험자의 지급책임 인정 시 일정한 합의를 거쳐 보상한도액 내 보험금 지급</a:t>
            </a:r>
            <a:endParaRPr lang="en-US" altLang="ko-KR" sz="1700" spc="-15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1600" spc="-150" dirty="0" smtClean="0">
                <a:latin typeface="HY중고딕" pitchFamily="18" charset="-127"/>
                <a:ea typeface="HY중고딕" pitchFamily="18" charset="-127"/>
              </a:rPr>
              <a:t> </a:t>
            </a:r>
            <a:r>
              <a:rPr lang="en-US" altLang="ko-KR" sz="1400" dirty="0" smtClean="0">
                <a:latin typeface="HY중고딕" pitchFamily="18" charset="-127"/>
                <a:ea typeface="HY중고딕" pitchFamily="18" charset="-127"/>
              </a:rPr>
              <a:t>  </a:t>
            </a:r>
            <a:r>
              <a:rPr lang="en-US" altLang="ko-KR" sz="140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※ </a:t>
            </a:r>
            <a:r>
              <a:rPr lang="ko-KR" altLang="en-US" sz="140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단</a:t>
            </a:r>
            <a:r>
              <a:rPr lang="en-US" altLang="ko-KR" sz="140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40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피보험자가 합의하지 않아도 보험금 지급 가능</a:t>
            </a:r>
            <a:r>
              <a:rPr lang="en-US" altLang="ko-KR" sz="1700" spc="-150" dirty="0" smtClean="0"/>
              <a:t>   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1700" spc="-150" dirty="0" smtClean="0"/>
              <a:t>   - </a:t>
            </a:r>
            <a:r>
              <a:rPr lang="ko-KR" altLang="en-US" sz="1700" spc="-150" dirty="0" smtClean="0"/>
              <a:t>피해자가 소송을 제기할 경우</a:t>
            </a:r>
            <a:r>
              <a:rPr lang="en-US" altLang="ko-KR" sz="1700" spc="-150" dirty="0" smtClean="0"/>
              <a:t>, </a:t>
            </a:r>
            <a:r>
              <a:rPr lang="ko-KR" altLang="en-US" sz="1700" spc="-150" dirty="0" smtClean="0"/>
              <a:t>보상한도액 내의 법원 판결금액 지급</a:t>
            </a:r>
            <a:endParaRPr lang="en-US" altLang="ko-KR" sz="1700" spc="-150" dirty="0" smtClean="0"/>
          </a:p>
          <a:p>
            <a:pPr marL="266700" indent="-266700">
              <a:lnSpc>
                <a:spcPct val="200000"/>
              </a:lnSpc>
              <a:defRPr/>
            </a:pPr>
            <a:r>
              <a:rPr lang="en-US" altLang="ko-KR" dirty="0" smtClean="0"/>
              <a:t> </a:t>
            </a:r>
            <a:r>
              <a:rPr lang="en-US" altLang="ko-KR" sz="1700" spc="-150" dirty="0" smtClean="0"/>
              <a:t>• </a:t>
            </a:r>
            <a:r>
              <a:rPr lang="ko-KR" altLang="en-US" sz="1700" spc="-150" dirty="0" smtClean="0"/>
              <a:t>상법  제</a:t>
            </a:r>
            <a:r>
              <a:rPr lang="en-US" altLang="ko-KR" sz="1700" spc="-150" dirty="0" smtClean="0"/>
              <a:t>724</a:t>
            </a:r>
            <a:r>
              <a:rPr lang="ko-KR" altLang="en-US" sz="1700" spc="-150" dirty="0" smtClean="0"/>
              <a:t>조에 의거 피해자에게 직접 보험금을 지급하며</a:t>
            </a:r>
            <a:r>
              <a:rPr lang="en-US" altLang="ko-KR" sz="1700" spc="-150" dirty="0" smtClean="0"/>
              <a:t>, </a:t>
            </a:r>
            <a:r>
              <a:rPr lang="ko-KR" altLang="en-US" sz="1700" spc="-150" dirty="0" smtClean="0"/>
              <a:t>계약상 자기부담금은 </a:t>
            </a:r>
            <a:r>
              <a:rPr lang="ko-KR" altLang="en-US" sz="1700" spc="-150" dirty="0" err="1" smtClean="0"/>
              <a:t>지자체가</a:t>
            </a:r>
            <a:r>
              <a:rPr lang="ko-KR" altLang="en-US" sz="1700" spc="-150" dirty="0" smtClean="0"/>
              <a:t> </a:t>
            </a:r>
            <a:endParaRPr lang="en-US" altLang="ko-KR" sz="1700" spc="-150" dirty="0" smtClean="0"/>
          </a:p>
          <a:p>
            <a:pPr marL="266700" indent="-266700">
              <a:lnSpc>
                <a:spcPct val="130000"/>
              </a:lnSpc>
              <a:defRPr/>
            </a:pPr>
            <a:r>
              <a:rPr lang="en-US" altLang="ko-KR" sz="1700" spc="-150" dirty="0" smtClean="0"/>
              <a:t>    </a:t>
            </a:r>
            <a:r>
              <a:rPr lang="ko-KR" altLang="en-US" sz="1700" spc="-150" dirty="0" smtClean="0"/>
              <a:t>피해자에게 지급</a:t>
            </a:r>
            <a:endParaRPr lang="en-US" altLang="ko-KR" sz="1700" spc="-150" dirty="0" smtClean="0"/>
          </a:p>
          <a:p>
            <a:pPr>
              <a:lnSpc>
                <a:spcPct val="130000"/>
              </a:lnSpc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  </a:t>
            </a:r>
            <a:r>
              <a:rPr lang="en-US" altLang="ko-KR" sz="140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※ </a:t>
            </a:r>
            <a:r>
              <a:rPr lang="ko-KR" altLang="en-US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직접청구권 </a:t>
            </a:r>
            <a:r>
              <a:rPr lang="ko-KR" altLang="en-US" sz="1400" spc="-150" dirty="0" err="1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행사시</a:t>
            </a:r>
            <a:r>
              <a:rPr lang="en-US" altLang="ko-KR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 </a:t>
            </a:r>
            <a:r>
              <a:rPr lang="ko-KR" altLang="en-US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보험사</a:t>
            </a:r>
            <a:r>
              <a:rPr lang="en-US" altLang="ko-KR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(</a:t>
            </a:r>
            <a:r>
              <a:rPr lang="ko-KR" altLang="en-US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공제회</a:t>
            </a:r>
            <a:r>
              <a:rPr lang="en-US" altLang="ko-KR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)</a:t>
            </a:r>
            <a:r>
              <a:rPr lang="ko-KR" altLang="en-US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에 직접 사고통보 가능</a:t>
            </a:r>
            <a:r>
              <a:rPr lang="en-US" altLang="ko-KR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, </a:t>
            </a:r>
            <a:r>
              <a:rPr lang="ko-KR" altLang="en-US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보험사는 피보험자에게 가입 시설 여부</a:t>
            </a:r>
            <a:r>
              <a:rPr lang="en-US" altLang="ko-KR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 </a:t>
            </a:r>
            <a:r>
              <a:rPr lang="ko-KR" altLang="en-US" sz="1400" spc="-150" dirty="0" smtClean="0">
                <a:solidFill>
                  <a:srgbClr val="C00000"/>
                </a:solidFill>
                <a:latin typeface="HY중고딕" pitchFamily="18" charset="-127"/>
                <a:ea typeface="HY중고딕" pitchFamily="18" charset="-127"/>
              </a:rPr>
              <a:t>등 확인 후 조사</a:t>
            </a:r>
            <a:endParaRPr lang="en-US" altLang="ko-KR" sz="1400" spc="-150" dirty="0">
              <a:solidFill>
                <a:srgbClr val="C00000"/>
              </a:solidFill>
              <a:latin typeface="HY중고딕" pitchFamily="18" charset="-127"/>
              <a:ea typeface="HY중고딕" pitchFamily="18" charset="-127"/>
            </a:endParaRPr>
          </a:p>
        </p:txBody>
      </p:sp>
      <p:cxnSp>
        <p:nvCxnSpPr>
          <p:cNvPr id="70" name="Shape 69"/>
          <p:cNvCxnSpPr>
            <a:endCxn id="66" idx="0"/>
          </p:cNvCxnSpPr>
          <p:nvPr/>
        </p:nvCxnSpPr>
        <p:spPr>
          <a:xfrm flipV="1">
            <a:off x="1043608" y="1539210"/>
            <a:ext cx="4488894" cy="652264"/>
          </a:xfrm>
          <a:prstGeom prst="bentConnector4">
            <a:avLst>
              <a:gd name="adj1" fmla="val -216"/>
              <a:gd name="adj2" fmla="val 11557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627784" y="1111354"/>
            <a:ext cx="146601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dirty="0" smtClean="0">
                <a:latin typeface="맑은 고딕"/>
                <a:ea typeface="맑은 고딕"/>
              </a:rPr>
              <a:t>①직접 청구</a:t>
            </a:r>
            <a:endParaRPr lang="ko-KR" altLang="en-US" sz="1300" dirty="0">
              <a:latin typeface="맑은 고딕"/>
              <a:ea typeface="맑은 고딕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6228184" y="6381328"/>
            <a:ext cx="273630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텍스트 개체 틀 78"/>
          <p:cNvSpPr>
            <a:spLocks noGrp="1"/>
          </p:cNvSpPr>
          <p:nvPr>
            <p:ph type="body" sz="quarter" idx="15"/>
          </p:nvPr>
        </p:nvSpPr>
        <p:spPr>
          <a:xfrm>
            <a:off x="274626" y="785628"/>
            <a:ext cx="8856000" cy="338554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사고처리절차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186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>
          <a:xfrm>
            <a:off x="139567" y="111600"/>
            <a:ext cx="5670136" cy="369332"/>
          </a:xfrm>
        </p:spPr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</a:rPr>
              <a:t>영조물배상책임보험 배상청구 단계별 절차</a:t>
            </a:r>
            <a:endParaRPr lang="ko-KR" altLang="en-US" dirty="0"/>
          </a:p>
        </p:txBody>
      </p:sp>
      <p:sp>
        <p:nvSpPr>
          <p:cNvPr id="77" name="직사각형 76"/>
          <p:cNvSpPr/>
          <p:nvPr/>
        </p:nvSpPr>
        <p:spPr>
          <a:xfrm>
            <a:off x="6300192" y="6381328"/>
            <a:ext cx="273630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직사각형 71">
            <a:extLst>
              <a:ext uri="{FF2B5EF4-FFF2-40B4-BE49-F238E27FC236}">
                <a16:creationId xmlns:a16="http://schemas.microsoft.com/office/drawing/2014/main" id="{25AEF4FA-A09A-4265-A5F6-FEC88A3DC38C}"/>
              </a:ext>
            </a:extLst>
          </p:cNvPr>
          <p:cNvSpPr/>
          <p:nvPr/>
        </p:nvSpPr>
        <p:spPr>
          <a:xfrm>
            <a:off x="163874" y="1268760"/>
            <a:ext cx="2880320" cy="5040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1</a:t>
            </a:r>
            <a:r>
              <a:rPr lang="ko-KR" altLang="en-US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단계</a:t>
            </a:r>
            <a:r>
              <a:rPr lang="en-US" altLang="ko-KR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: </a:t>
            </a:r>
            <a:r>
              <a:rPr lang="ko-KR" altLang="en-US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최초 사고 </a:t>
            </a:r>
            <a:r>
              <a:rPr lang="ko-KR" altLang="en-US" sz="1400" b="1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통보시</a:t>
            </a:r>
            <a:endParaRPr lang="ko-KR" altLang="en-US" sz="1400" b="1" dirty="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CA936F90-C68E-4768-890C-3108365A79EA}"/>
              </a:ext>
            </a:extLst>
          </p:cNvPr>
          <p:cNvSpPr/>
          <p:nvPr/>
        </p:nvSpPr>
        <p:spPr>
          <a:xfrm>
            <a:off x="163874" y="1869073"/>
            <a:ext cx="2880320" cy="32881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신청방법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유선 또는 서면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별도양식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신청기관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피보험자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공제회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보험사</a:t>
            </a:r>
            <a:endParaRPr lang="en-US" altLang="ko-KR" sz="12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제출자료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사고입증자료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*,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진단서 등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**</a:t>
            </a:r>
          </a:p>
          <a:p>
            <a:pPr>
              <a:lnSpc>
                <a:spcPct val="130000"/>
              </a:lnSpc>
            </a:pPr>
            <a:r>
              <a:rPr lang="en-US" altLang="ko-KR" sz="11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*</a:t>
            </a:r>
            <a:r>
              <a:rPr lang="ko-KR" altLang="en-US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피보험자의 관리 시설에 따른 피해 입증 자료로</a:t>
            </a:r>
            <a:r>
              <a:rPr lang="en-US" altLang="ko-KR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ko-KR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ko-KR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ko-KR" altLang="en-US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미제출하여도 배상청구는 가능</a:t>
            </a:r>
            <a:r>
              <a:rPr lang="en-US" altLang="ko-KR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선택</a:t>
            </a:r>
            <a:r>
              <a:rPr lang="en-US" altLang="ko-KR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ko-KR" sz="11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** </a:t>
            </a:r>
            <a:r>
              <a:rPr lang="ko-KR" altLang="en-US" sz="11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보험사 </a:t>
            </a:r>
            <a:r>
              <a:rPr lang="ko-KR" altLang="en-US" sz="110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사고조사시</a:t>
            </a:r>
            <a:r>
              <a:rPr lang="ko-KR" altLang="en-US" sz="11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제출 가능</a:t>
            </a:r>
            <a:r>
              <a:rPr lang="en-US" altLang="ko-KR" sz="11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1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선택</a:t>
            </a:r>
            <a:r>
              <a:rPr lang="en-US" altLang="ko-KR" sz="11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제출자료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피해자의 신고내용 등을 기록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한 사고접수양식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보험약관 별지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호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제출기관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지역 공제회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35882" y="1974326"/>
            <a:ext cx="792088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피해자</a:t>
            </a:r>
            <a:endParaRPr lang="ko-KR" altLang="en-US" sz="14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35882" y="3841303"/>
            <a:ext cx="93610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피보험자</a:t>
            </a:r>
            <a:endParaRPr lang="ko-KR" altLang="en-US" sz="14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74732" y="1945860"/>
            <a:ext cx="93610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피보험자</a:t>
            </a:r>
            <a:endParaRPr lang="ko-KR" altLang="en-US" sz="14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25AEF4FA-A09A-4265-A5F6-FEC88A3DC38C}"/>
              </a:ext>
            </a:extLst>
          </p:cNvPr>
          <p:cNvSpPr/>
          <p:nvPr/>
        </p:nvSpPr>
        <p:spPr>
          <a:xfrm>
            <a:off x="3130154" y="1268760"/>
            <a:ext cx="2880320" cy="5040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2</a:t>
            </a:r>
            <a:r>
              <a:rPr lang="ko-KR" altLang="en-US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단계</a:t>
            </a:r>
            <a:r>
              <a:rPr lang="en-US" altLang="ko-KR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: </a:t>
            </a:r>
            <a:r>
              <a:rPr lang="ko-KR" altLang="en-US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보험조사 시</a:t>
            </a:r>
            <a:endParaRPr lang="ko-KR" altLang="en-US" sz="1400" b="1" dirty="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CA936F90-C68E-4768-890C-3108365A79EA}"/>
              </a:ext>
            </a:extLst>
          </p:cNvPr>
          <p:cNvSpPr/>
          <p:nvPr/>
        </p:nvSpPr>
        <p:spPr>
          <a:xfrm>
            <a:off x="3130154" y="1869073"/>
            <a:ext cx="2880320" cy="32881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내용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사고조사 및  관련 서류 제출 요청</a:t>
            </a:r>
            <a:endParaRPr lang="en-US" altLang="ko-KR" sz="1200" spc="-15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판단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① 지급결정 ② 면책결정</a:t>
            </a: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제출자료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보험금청구서 및 개인정보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활용동의서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[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보험약관 제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조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]</a:t>
            </a: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-(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대인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초진기록지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진단서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진료비 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영수증 등</a:t>
            </a: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-(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대물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수리비 영수증 등</a:t>
            </a: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spc="-15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spc="-15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보험사의 사고조사 협조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203848" y="1988840"/>
            <a:ext cx="93610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보험사</a:t>
            </a:r>
            <a:endParaRPr lang="ko-KR" altLang="en-US" sz="14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203848" y="4143287"/>
            <a:ext cx="1800200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피해자</a:t>
            </a:r>
            <a:r>
              <a:rPr lang="en-US" altLang="ko-KR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피보험자</a:t>
            </a:r>
            <a:endParaRPr lang="ko-KR" altLang="en-US" sz="14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25AEF4FA-A09A-4265-A5F6-FEC88A3DC38C}"/>
              </a:ext>
            </a:extLst>
          </p:cNvPr>
          <p:cNvSpPr/>
          <p:nvPr/>
        </p:nvSpPr>
        <p:spPr>
          <a:xfrm>
            <a:off x="6104026" y="1268760"/>
            <a:ext cx="2880320" cy="5040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3</a:t>
            </a:r>
            <a:r>
              <a:rPr lang="ko-KR" altLang="en-US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단계</a:t>
            </a:r>
            <a:r>
              <a:rPr lang="en-US" altLang="ko-KR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: </a:t>
            </a:r>
            <a:r>
              <a:rPr lang="ko-KR" altLang="en-US" sz="1400" b="1" dirty="0" smtClean="0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보험금 지급 시</a:t>
            </a:r>
            <a:endParaRPr lang="ko-KR" altLang="en-US" sz="1400" b="1" dirty="0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  <p:sp>
        <p:nvSpPr>
          <p:cNvPr id="112" name="직사각형 111">
            <a:extLst>
              <a:ext uri="{FF2B5EF4-FFF2-40B4-BE49-F238E27FC236}">
                <a16:creationId xmlns:a16="http://schemas.microsoft.com/office/drawing/2014/main" id="{CA936F90-C68E-4768-890C-3108365A79EA}"/>
              </a:ext>
            </a:extLst>
          </p:cNvPr>
          <p:cNvSpPr/>
          <p:nvPr/>
        </p:nvSpPr>
        <p:spPr>
          <a:xfrm>
            <a:off x="6104026" y="1869073"/>
            <a:ext cx="2880320" cy="328811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대상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피보험자가 관리하는 영조물에 따른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피해 등 인정과 보험금 지급에 피해자가 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동의한 경우</a:t>
            </a:r>
            <a:endParaRPr lang="en-US" altLang="ko-KR" sz="1200" spc="-15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spc="-15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spc="-15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절차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spc="-3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신분증</a:t>
            </a:r>
            <a:r>
              <a:rPr lang="en-US" altLang="ko-KR" sz="1200" spc="-3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,  </a:t>
            </a:r>
            <a:r>
              <a:rPr lang="ko-KR" altLang="en-US" sz="1200" spc="-3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통장사본</a:t>
            </a:r>
            <a:r>
              <a:rPr lang="en-US" altLang="ko-KR" sz="1200" spc="-3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,  </a:t>
            </a:r>
            <a:r>
              <a:rPr lang="ko-KR" altLang="en-US" sz="1200" spc="-3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합의서  등  보험사  제출</a:t>
            </a:r>
            <a:endParaRPr lang="en-US" altLang="ko-KR" sz="1200" spc="-3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spc="-15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altLang="ko-KR" sz="12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30000"/>
              </a:lnSpc>
            </a:pP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• (</a:t>
            </a:r>
            <a:r>
              <a:rPr lang="ko-KR" altLang="en-US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절차</a:t>
            </a:r>
            <a:r>
              <a:rPr lang="en-US" altLang="ko-KR" sz="12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합의서 날인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o-KR" altLang="en-US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및 자기부담금 납부</a:t>
            </a: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*</a:t>
            </a:r>
          </a:p>
          <a:p>
            <a:pPr>
              <a:lnSpc>
                <a:spcPct val="130000"/>
              </a:lnSpc>
            </a:pPr>
            <a:r>
              <a:rPr lang="en-US" altLang="ko-KR" sz="12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US" altLang="ko-KR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*</a:t>
            </a:r>
            <a:r>
              <a:rPr lang="ko-KR" altLang="en-US" sz="1100" spc="-15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자기부담금은 보험 종류별 유무 상이</a:t>
            </a:r>
            <a:endParaRPr lang="en-US" altLang="ko-KR" sz="11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185204" y="1988840"/>
            <a:ext cx="93610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보험사</a:t>
            </a:r>
            <a:endParaRPr lang="ko-KR" altLang="en-US" sz="14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6170690" y="3199922"/>
            <a:ext cx="93610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피해자</a:t>
            </a:r>
            <a:endParaRPr lang="ko-KR" altLang="en-US" sz="14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70690" y="3913311"/>
            <a:ext cx="936104" cy="30777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dirty="0" smtClean="0">
                <a:solidFill>
                  <a:schemeClr val="bg1"/>
                </a:solidFill>
                <a:latin typeface="HY울릉도M" pitchFamily="18" charset="-127"/>
                <a:ea typeface="HY울릉도M" pitchFamily="18" charset="-127"/>
              </a:rPr>
              <a:t>피보험자</a:t>
            </a:r>
            <a:endParaRPr lang="ko-KR" altLang="en-US" sz="1400" dirty="0">
              <a:solidFill>
                <a:schemeClr val="bg1"/>
              </a:solidFill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64654" y="5312241"/>
            <a:ext cx="871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※  사고내용</a:t>
            </a:r>
            <a:r>
              <a:rPr lang="en-US" altLang="ko-KR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, </a:t>
            </a:r>
            <a:r>
              <a:rPr lang="ko-KR" altLang="en-US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피해정도</a:t>
            </a:r>
            <a:r>
              <a:rPr lang="en-US" altLang="ko-KR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, </a:t>
            </a:r>
            <a:r>
              <a:rPr lang="ko-KR" altLang="en-US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보험가입유무 등에 따라 절차</a:t>
            </a:r>
            <a:r>
              <a:rPr lang="en-US" altLang="ko-KR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(</a:t>
            </a:r>
            <a:r>
              <a:rPr lang="ko-KR" altLang="en-US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순서변경 포함</a:t>
            </a:r>
            <a:r>
              <a:rPr lang="en-US" altLang="ko-KR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)</a:t>
            </a:r>
            <a:r>
              <a:rPr lang="ko-KR" altLang="en-US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가 달라질 수 있고 피해자</a:t>
            </a:r>
            <a:r>
              <a:rPr lang="en-US" altLang="ko-KR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, </a:t>
            </a:r>
            <a:r>
              <a:rPr lang="ko-KR" altLang="en-US" sz="1200" b="1" spc="-150" dirty="0" smtClean="0">
                <a:solidFill>
                  <a:srgbClr val="FF0000"/>
                </a:solidFill>
                <a:latin typeface="삼성긴고딕OTF Medium"/>
                <a:ea typeface="맑은 고딕"/>
              </a:rPr>
              <a:t>피보험자에게 조사를 위한 보완 요구 가능 </a:t>
            </a:r>
            <a:endParaRPr lang="ko-KR" altLang="en-US" sz="1200" b="1" spc="-150" dirty="0">
              <a:solidFill>
                <a:srgbClr val="FF0000"/>
              </a:solidFill>
              <a:latin typeface="삼성긴고딕OTF Medium"/>
            </a:endParaRPr>
          </a:p>
        </p:txBody>
      </p:sp>
      <p:sp>
        <p:nvSpPr>
          <p:cNvPr id="117" name="Rectangle 16"/>
          <p:cNvSpPr>
            <a:spLocks noChangeArrowheads="1"/>
          </p:cNvSpPr>
          <p:nvPr/>
        </p:nvSpPr>
        <p:spPr bwMode="auto">
          <a:xfrm>
            <a:off x="130626" y="867426"/>
            <a:ext cx="221160" cy="223330"/>
          </a:xfrm>
          <a:prstGeom prst="rect">
            <a:avLst/>
          </a:prstGeom>
          <a:solidFill>
            <a:srgbClr val="7FC8FF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6177" tIns="53088" rIns="106177" bIns="53088" anchor="ctr"/>
          <a:lstStyle>
            <a:lvl1pPr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1206500" eaLnBrk="0" hangingPunct="0"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12065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12065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12065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1206500" eaLnBrk="0" fontAlgn="base" hangingPunct="0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latinLnBrk="0">
              <a:spcBef>
                <a:spcPct val="50000"/>
              </a:spcBef>
            </a:pPr>
            <a:endParaRPr lang="ko-KR" altLang="ko-KR" sz="120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8" name="텍스트 개체 틀 78"/>
          <p:cNvSpPr>
            <a:spLocks noGrp="1"/>
          </p:cNvSpPr>
          <p:nvPr>
            <p:ph type="body" sz="quarter" idx="15"/>
          </p:nvPr>
        </p:nvSpPr>
        <p:spPr>
          <a:xfrm>
            <a:off x="274626" y="785628"/>
            <a:ext cx="8856000" cy="338554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단계별 이해관계자 역할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186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sz="2000" b="1" dirty="0" smtClean="0">
                <a:latin typeface="+mn-lt"/>
              </a:rPr>
              <a:t>별표 </a:t>
            </a:r>
            <a:r>
              <a:rPr lang="en-US" altLang="ko-KR" sz="2000" b="1" dirty="0" smtClean="0">
                <a:latin typeface="+mn-lt"/>
              </a:rPr>
              <a:t>1. </a:t>
            </a:r>
            <a:r>
              <a:rPr lang="ko-KR" altLang="en-US" sz="2000" b="1" dirty="0" smtClean="0">
                <a:latin typeface="+mn-lt"/>
              </a:rPr>
              <a:t>보험사 지역별 문의처</a:t>
            </a:r>
            <a:endParaRPr lang="ko-KR" altLang="en-US" sz="2000" b="1" dirty="0">
              <a:latin typeface="+mn-lt"/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98242"/>
              </p:ext>
            </p:extLst>
          </p:nvPr>
        </p:nvGraphicFramePr>
        <p:xfrm>
          <a:off x="467544" y="980735"/>
          <a:ext cx="8424936" cy="5273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1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1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095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담당지역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전화번호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서울지역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경기지역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기타지역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서대문구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성동구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동두천시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수원시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경상북도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070-7111-8687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성북구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강북구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평택시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시흥시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대전광역시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070-7111-8686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영등포구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양천구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오산시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광명시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경상남도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070-7111-3893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종로구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노원구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err="1" smtClean="0">
                          <a:latin typeface="+mn-ea"/>
                          <a:ea typeface="+mn-ea"/>
                        </a:rPr>
                        <a:t>양주시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안성시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광주광역시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070-7111-8767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송파구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광진구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안양시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en-US" altLang="ko-KR" sz="12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200" baseline="0" dirty="0" err="1" smtClean="0">
                          <a:latin typeface="+mn-ea"/>
                          <a:ea typeface="+mn-ea"/>
                        </a:rPr>
                        <a:t>화성시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충청북도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070-7111-8699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중구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서초구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양평군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파주시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제주특별자치도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070-7111-3718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구로구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관악구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용인시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이천시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부산광역시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070-7111-3165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강동구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용산구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err="1" smtClean="0">
                          <a:latin typeface="+mn-ea"/>
                          <a:ea typeface="+mn-ea"/>
                        </a:rPr>
                        <a:t>여주시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err="1" smtClean="0">
                          <a:latin typeface="+mn-ea"/>
                          <a:ea typeface="+mn-ea"/>
                        </a:rPr>
                        <a:t>연천시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부천시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전라남도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070-7111-8731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금천구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강남구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성남시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가평군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고양시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대구광역시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070-7111-8695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마포구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중랑구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안산시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의왕시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인천광역시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070-7111-8736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동대문구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강서구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김포시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과천시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강원도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070-7111-8732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동작구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군포시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광주시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울산광역시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070-7111-3474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694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은평구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전라북도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070-7111-3123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694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도봉구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의정부시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평택시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하남시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충청남도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070-7111-8917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694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 err="1" smtClean="0">
                          <a:latin typeface="+mn-ea"/>
                          <a:ea typeface="+mn-ea"/>
                        </a:rPr>
                        <a:t>포천시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구리시 </a:t>
                      </a: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200" dirty="0" smtClean="0">
                          <a:latin typeface="+mn-ea"/>
                          <a:ea typeface="+mn-ea"/>
                        </a:rPr>
                        <a:t>남양주시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-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070-7111-3125</a:t>
                      </a:r>
                      <a:endParaRPr lang="ko-KR" altLang="en-US" sz="12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2" name="직사각형 41"/>
          <p:cNvSpPr/>
          <p:nvPr/>
        </p:nvSpPr>
        <p:spPr>
          <a:xfrm>
            <a:off x="6156176" y="6309320"/>
            <a:ext cx="273630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4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b="1" dirty="0" smtClean="0"/>
              <a:t>별표 </a:t>
            </a:r>
            <a:r>
              <a:rPr lang="en-US" altLang="ko-KR" b="1" dirty="0" smtClean="0"/>
              <a:t>2. </a:t>
            </a:r>
            <a:r>
              <a:rPr lang="ko-KR" altLang="en-US" b="1" dirty="0" smtClean="0"/>
              <a:t>공제회 시도지부 문의처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67544" y="1196752"/>
          <a:ext cx="7992888" cy="4896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11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지역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연락처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지역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연락처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서울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02-2133-3298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전북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063-280-2334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부산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051-888-2271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전남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061-286-3481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대구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053-803-3095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경북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054-880-8543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인천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032-440-2679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경남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 </a:t>
                      </a:r>
                      <a:r>
                        <a:rPr lang="en-US" altLang="ko-KR" sz="1200" b="1" kern="1200" dirty="0" smtClean="0">
                          <a:latin typeface="+mn-lt"/>
                        </a:rPr>
                        <a:t>055-211-7898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광주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062-613-3136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제주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064-710-6918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세종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042-270-6493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대전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042-270-6493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경기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031-8008-4180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울산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052-229-6372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강원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033-249-2339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충남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041-635-3645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충북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043-220-2836 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dirty="0" smtClean="0">
                          <a:latin typeface="+mn-lt"/>
                        </a:rPr>
                        <a:t>인천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dirty="0" smtClean="0">
                          <a:latin typeface="+mn-lt"/>
                        </a:rPr>
                        <a:t>032-440-2679</a:t>
                      </a:r>
                      <a:endParaRPr lang="ko-KR" alt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6084168" y="6309320"/>
            <a:ext cx="28803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20817</TotalTime>
  <Words>475</Words>
  <Application>Microsoft Office PowerPoint</Application>
  <PresentationFormat>화면 슬라이드 쇼(4:3)</PresentationFormat>
  <Paragraphs>182</Paragraphs>
  <Slides>4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삼성긴고딕OTF Medium</vt:lpstr>
      <vt:lpstr>HY울릉도M</vt:lpstr>
      <vt:lpstr>맑은 고딕</vt:lpstr>
      <vt:lpstr>HY헤드라인M</vt:lpstr>
      <vt:lpstr>HY중고딕</vt:lpstr>
      <vt:lpstr>Arial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 Fire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standard</dc:creator>
  <cp:lastModifiedBy>Windows 사용자</cp:lastModifiedBy>
  <cp:revision>1480</cp:revision>
  <cp:lastPrinted>2018-03-08T10:37:10Z</cp:lastPrinted>
  <dcterms:created xsi:type="dcterms:W3CDTF">2016-01-08T07:06:46Z</dcterms:created>
  <dcterms:modified xsi:type="dcterms:W3CDTF">2019-01-03T01:02:18Z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BAC59C579FA649A547F51C5674E95EFA0A77721F4CD1F20BF836DAF4E8029D76</vt:lpwstr>
  </property>
  <property fmtid="{D5CDD505-2E9C-101B-9397-08002B2CF9AE}" pid="2" name="NSCPROP">
    <vt:lpwstr>NSCCustomProperty</vt:lpwstr>
  </property>
  <property fmtid="{D5CDD505-2E9C-101B-9397-08002B2CF9AE}" pid="3" name="NSCPROP_SA">
    <vt:lpwstr>C:\mySingle\TEMP\배상청구절차 표준안(1).pptx</vt:lpwstr>
  </property>
</Properties>
</file>