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7" d="100"/>
          <a:sy n="117" d="100"/>
        </p:scale>
        <p:origin x="-1512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1217C-2D55-44DA-ABFE-8344739AD219}" type="datetimeFigureOut">
              <a:rPr lang="ko-KR" altLang="en-US" smtClean="0"/>
              <a:t>2021-08-26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6EA3-5420-4A14-B061-3AEEDD561D7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1217C-2D55-44DA-ABFE-8344739AD219}" type="datetimeFigureOut">
              <a:rPr lang="ko-KR" altLang="en-US" smtClean="0"/>
              <a:t>2021-08-26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6EA3-5420-4A14-B061-3AEEDD561D7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1217C-2D55-44DA-ABFE-8344739AD219}" type="datetimeFigureOut">
              <a:rPr lang="ko-KR" altLang="en-US" smtClean="0"/>
              <a:t>2021-08-26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6EA3-5420-4A14-B061-3AEEDD561D7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1217C-2D55-44DA-ABFE-8344739AD219}" type="datetimeFigureOut">
              <a:rPr lang="ko-KR" altLang="en-US" smtClean="0"/>
              <a:t>2021-08-26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6EA3-5420-4A14-B061-3AEEDD561D7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1217C-2D55-44DA-ABFE-8344739AD219}" type="datetimeFigureOut">
              <a:rPr lang="ko-KR" altLang="en-US" smtClean="0"/>
              <a:t>2021-08-26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6EA3-5420-4A14-B061-3AEEDD561D7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1217C-2D55-44DA-ABFE-8344739AD219}" type="datetimeFigureOut">
              <a:rPr lang="ko-KR" altLang="en-US" smtClean="0"/>
              <a:t>2021-08-26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6EA3-5420-4A14-B061-3AEEDD561D7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1217C-2D55-44DA-ABFE-8344739AD219}" type="datetimeFigureOut">
              <a:rPr lang="ko-KR" altLang="en-US" smtClean="0"/>
              <a:t>2021-08-26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6EA3-5420-4A14-B061-3AEEDD561D7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1217C-2D55-44DA-ABFE-8344739AD219}" type="datetimeFigureOut">
              <a:rPr lang="ko-KR" altLang="en-US" smtClean="0"/>
              <a:t>2021-08-26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6EA3-5420-4A14-B061-3AEEDD561D7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1217C-2D55-44DA-ABFE-8344739AD219}" type="datetimeFigureOut">
              <a:rPr lang="ko-KR" altLang="en-US" smtClean="0"/>
              <a:t>2021-08-26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6EA3-5420-4A14-B061-3AEEDD561D7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1217C-2D55-44DA-ABFE-8344739AD219}" type="datetimeFigureOut">
              <a:rPr lang="ko-KR" altLang="en-US" smtClean="0"/>
              <a:t>2021-08-26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6EA3-5420-4A14-B061-3AEEDD561D7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1217C-2D55-44DA-ABFE-8344739AD219}" type="datetimeFigureOut">
              <a:rPr lang="ko-KR" altLang="en-US" smtClean="0"/>
              <a:t>2021-08-26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6EA3-5420-4A14-B061-3AEEDD561D7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1217C-2D55-44DA-ABFE-8344739AD219}" type="datetimeFigureOut">
              <a:rPr lang="ko-KR" altLang="en-US" smtClean="0"/>
              <a:t>2021-08-26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16EA3-5420-4A14-B061-3AEEDD561D7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3168352" cy="722511"/>
          </a:xfrm>
        </p:spPr>
        <p:txBody>
          <a:bodyPr>
            <a:normAutofit/>
          </a:bodyPr>
          <a:lstStyle/>
          <a:p>
            <a:r>
              <a:rPr lang="ko-KR" altLang="en-US" sz="2800" dirty="0" smtClean="0"/>
              <a:t>거주자 우선주차제</a:t>
            </a:r>
            <a:endParaRPr lang="ko-KR" altLang="en-US" sz="28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539552" y="980728"/>
            <a:ext cx="3744416" cy="432048"/>
          </a:xfrm>
        </p:spPr>
        <p:txBody>
          <a:bodyPr>
            <a:normAutofit lnSpcReduction="10000"/>
          </a:bodyPr>
          <a:lstStyle/>
          <a:p>
            <a:r>
              <a:rPr lang="ko-KR" altLang="en-US" sz="2400" b="1" dirty="0" smtClean="0">
                <a:solidFill>
                  <a:schemeClr val="tx1"/>
                </a:solidFill>
              </a:rPr>
              <a:t>거주자우선주차제란</a:t>
            </a:r>
            <a:r>
              <a:rPr lang="en-US" altLang="ko-KR" sz="2400" b="1" dirty="0" smtClean="0">
                <a:solidFill>
                  <a:schemeClr val="tx1"/>
                </a:solidFill>
              </a:rPr>
              <a:t>?</a:t>
            </a:r>
            <a:endParaRPr lang="ko-KR" altLang="en-US" sz="2400" b="1" dirty="0">
              <a:solidFill>
                <a:schemeClr val="tx1"/>
              </a:solidFill>
            </a:endParaRPr>
          </a:p>
        </p:txBody>
      </p:sp>
      <p:sp>
        <p:nvSpPr>
          <p:cNvPr id="4" name="오른쪽 화살표 3"/>
          <p:cNvSpPr/>
          <p:nvPr/>
        </p:nvSpPr>
        <p:spPr>
          <a:xfrm>
            <a:off x="755576" y="1124744"/>
            <a:ext cx="144016" cy="14401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58" y="1484784"/>
            <a:ext cx="8348760" cy="43304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  <a:buFont typeface="Arial" pitchFamily="34" charset="0"/>
              <a:buChar char="•"/>
            </a:pPr>
            <a:r>
              <a:rPr lang="en-US" altLang="ko-KR" dirty="0" smtClean="0"/>
              <a:t> </a:t>
            </a:r>
            <a:r>
              <a:rPr lang="ko-KR" altLang="en-US" dirty="0" smtClean="0"/>
              <a:t>거주자우선주차제란</a:t>
            </a:r>
            <a:r>
              <a:rPr lang="en-US" altLang="ko-KR" dirty="0" smtClean="0"/>
              <a:t>, </a:t>
            </a:r>
            <a:r>
              <a:rPr lang="ko-KR" altLang="en-US" dirty="0" smtClean="0"/>
              <a:t>주택가 이면도로상에 </a:t>
            </a:r>
            <a:r>
              <a:rPr lang="ko-KR" altLang="en-US" dirty="0" err="1" smtClean="0"/>
              <a:t>주차구획선을</a:t>
            </a:r>
            <a:r>
              <a:rPr lang="ko-KR" altLang="en-US" dirty="0" smtClean="0"/>
              <a:t> 설치</a:t>
            </a:r>
            <a:r>
              <a:rPr lang="en-US" altLang="ko-KR" dirty="0" smtClean="0"/>
              <a:t>·</a:t>
            </a:r>
            <a:r>
              <a:rPr lang="ko-KR" altLang="en-US" dirty="0" smtClean="0"/>
              <a:t>정비하여 인근 </a:t>
            </a:r>
            <a:endParaRPr lang="en-US" altLang="ko-KR" dirty="0" smtClean="0"/>
          </a:p>
          <a:p>
            <a:pPr>
              <a:lnSpc>
                <a:spcPct val="110000"/>
              </a:lnSpc>
            </a:pPr>
            <a:r>
              <a:rPr lang="ko-KR" altLang="en-US" dirty="0" smtClean="0"/>
              <a:t>주민</a:t>
            </a:r>
            <a:r>
              <a:rPr lang="en-US" altLang="ko-KR" dirty="0" smtClean="0"/>
              <a:t>(</a:t>
            </a:r>
            <a:r>
              <a:rPr lang="ko-KR" altLang="en-US" dirty="0" smtClean="0"/>
              <a:t>거주자</a:t>
            </a:r>
            <a:r>
              <a:rPr lang="en-US" altLang="ko-KR" dirty="0" smtClean="0"/>
              <a:t>, </a:t>
            </a:r>
            <a:r>
              <a:rPr lang="ko-KR" altLang="en-US" dirty="0" smtClean="0"/>
              <a:t>상근자 등</a:t>
            </a:r>
            <a:r>
              <a:rPr lang="en-US" altLang="ko-KR" dirty="0" smtClean="0"/>
              <a:t>)</a:t>
            </a:r>
            <a:r>
              <a:rPr lang="ko-KR" altLang="en-US" dirty="0" smtClean="0"/>
              <a:t>에게 배정하고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주차단속 및 관리를 통해 우선 </a:t>
            </a:r>
            <a:r>
              <a:rPr lang="ko-KR" altLang="en-US" dirty="0" err="1" smtClean="0"/>
              <a:t>주차권을</a:t>
            </a:r>
            <a:endParaRPr lang="en-US" altLang="ko-KR" dirty="0" smtClean="0"/>
          </a:p>
          <a:p>
            <a:pPr>
              <a:lnSpc>
                <a:spcPct val="110000"/>
              </a:lnSpc>
            </a:pPr>
            <a:r>
              <a:rPr lang="ko-KR" altLang="en-US" dirty="0" smtClean="0"/>
              <a:t>확보해 주는 제도이며</a:t>
            </a:r>
            <a:r>
              <a:rPr lang="en-US" altLang="ko-KR" dirty="0" smtClean="0"/>
              <a:t>, “</a:t>
            </a:r>
            <a:r>
              <a:rPr lang="ko-KR" altLang="en-US" dirty="0" smtClean="0"/>
              <a:t>우선주차”라는 용어는 </a:t>
            </a:r>
            <a:r>
              <a:rPr lang="ko-KR" altLang="en-US" dirty="0" err="1" smtClean="0"/>
              <a:t>주차구획배정시</a:t>
            </a:r>
            <a:r>
              <a:rPr lang="ko-KR" altLang="en-US" dirty="0" smtClean="0"/>
              <a:t> 거주자에게 </a:t>
            </a:r>
            <a:endParaRPr lang="en-US" altLang="ko-KR" dirty="0" smtClean="0"/>
          </a:p>
          <a:p>
            <a:pPr>
              <a:lnSpc>
                <a:spcPct val="110000"/>
              </a:lnSpc>
            </a:pPr>
            <a:r>
              <a:rPr lang="ko-KR" altLang="en-US" dirty="0" smtClean="0"/>
              <a:t>우선적인 권리를 부여한다는 의미로 사용하고 있습니다</a:t>
            </a:r>
            <a:r>
              <a:rPr lang="en-US" altLang="ko-KR" dirty="0" smtClean="0"/>
              <a:t>.</a:t>
            </a:r>
          </a:p>
          <a:p>
            <a:pPr>
              <a:lnSpc>
                <a:spcPct val="110000"/>
              </a:lnSpc>
              <a:buFont typeface="Arial" pitchFamily="34" charset="0"/>
              <a:buChar char="•"/>
            </a:pPr>
            <a:endParaRPr lang="en-US" altLang="ko-KR" dirty="0" smtClean="0"/>
          </a:p>
          <a:p>
            <a:pPr>
              <a:lnSpc>
                <a:spcPct val="110000"/>
              </a:lnSpc>
              <a:buFont typeface="Arial" pitchFamily="34" charset="0"/>
              <a:buChar char="•"/>
            </a:pPr>
            <a:r>
              <a:rPr lang="en-US" altLang="ko-KR" dirty="0" smtClean="0"/>
              <a:t> </a:t>
            </a:r>
            <a:r>
              <a:rPr lang="ko-KR" altLang="en-US" dirty="0" smtClean="0"/>
              <a:t>거주자우선주차제 </a:t>
            </a:r>
            <a:r>
              <a:rPr lang="ko-KR" altLang="en-US" dirty="0" err="1" smtClean="0"/>
              <a:t>주차권은</a:t>
            </a:r>
            <a:r>
              <a:rPr lang="ko-KR" altLang="en-US" dirty="0" smtClean="0"/>
              <a:t> 주차장 관리측면</a:t>
            </a:r>
            <a:r>
              <a:rPr lang="en-US" altLang="ko-KR" dirty="0" smtClean="0"/>
              <a:t>·</a:t>
            </a:r>
            <a:r>
              <a:rPr lang="ko-KR" altLang="en-US" dirty="0" smtClean="0"/>
              <a:t>도로</a:t>
            </a:r>
            <a:r>
              <a:rPr lang="en-US" altLang="ko-KR" dirty="0" smtClean="0"/>
              <a:t>(</a:t>
            </a:r>
            <a:r>
              <a:rPr lang="ko-KR" altLang="en-US" dirty="0" smtClean="0"/>
              <a:t>주차구획</a:t>
            </a:r>
            <a:r>
              <a:rPr lang="en-US" altLang="ko-KR" dirty="0" smtClean="0"/>
              <a:t>) </a:t>
            </a:r>
            <a:r>
              <a:rPr lang="ko-KR" altLang="en-US" dirty="0" smtClean="0"/>
              <a:t>사용의 점용측면</a:t>
            </a:r>
            <a:endParaRPr lang="en-US" altLang="ko-KR" dirty="0" smtClean="0"/>
          </a:p>
          <a:p>
            <a:pPr>
              <a:lnSpc>
                <a:spcPct val="110000"/>
              </a:lnSpc>
            </a:pPr>
            <a:r>
              <a:rPr lang="ko-KR" altLang="en-US" dirty="0" smtClean="0"/>
              <a:t>등을 고려하여 유상으로 제공되며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주차권</a:t>
            </a:r>
            <a:r>
              <a:rPr lang="ko-KR" altLang="en-US" dirty="0" smtClean="0"/>
              <a:t> 없이 </a:t>
            </a:r>
            <a:r>
              <a:rPr lang="ko-KR" altLang="en-US" dirty="0" err="1" smtClean="0"/>
              <a:t>주차구획내에</a:t>
            </a:r>
            <a:r>
              <a:rPr lang="ko-KR" altLang="en-US" dirty="0" smtClean="0"/>
              <a:t> 주차하는 경우</a:t>
            </a:r>
            <a:endParaRPr lang="en-US" altLang="ko-KR" dirty="0" smtClean="0"/>
          </a:p>
          <a:p>
            <a:pPr>
              <a:lnSpc>
                <a:spcPct val="110000"/>
              </a:lnSpc>
            </a:pPr>
            <a:r>
              <a:rPr lang="ko-KR" altLang="en-US" dirty="0" smtClean="0"/>
              <a:t>에는 부정주차 단속</a:t>
            </a:r>
            <a:r>
              <a:rPr lang="en-US" altLang="ko-KR" dirty="0" smtClean="0"/>
              <a:t>(</a:t>
            </a:r>
            <a:r>
              <a:rPr lang="ko-KR" altLang="en-US" dirty="0" smtClean="0"/>
              <a:t>견인</a:t>
            </a:r>
            <a:r>
              <a:rPr lang="en-US" altLang="ko-KR" dirty="0" smtClean="0"/>
              <a:t>)</a:t>
            </a:r>
            <a:r>
              <a:rPr lang="ko-KR" altLang="en-US" dirty="0" smtClean="0"/>
              <a:t>의 대상이 됩니다</a:t>
            </a:r>
            <a:r>
              <a:rPr lang="en-US" altLang="ko-KR" dirty="0" smtClean="0"/>
              <a:t>.</a:t>
            </a:r>
          </a:p>
          <a:p>
            <a:pPr>
              <a:lnSpc>
                <a:spcPct val="110000"/>
              </a:lnSpc>
              <a:buFont typeface="Arial" pitchFamily="34" charset="0"/>
              <a:buChar char="•"/>
            </a:pPr>
            <a:endParaRPr lang="en-US" altLang="ko-KR" dirty="0" smtClean="0"/>
          </a:p>
          <a:p>
            <a:pPr>
              <a:lnSpc>
                <a:spcPct val="110000"/>
              </a:lnSpc>
              <a:buFont typeface="Arial" pitchFamily="34" charset="0"/>
              <a:buChar char="•"/>
            </a:pPr>
            <a:r>
              <a:rPr lang="en-US" altLang="ko-KR" dirty="0" smtClean="0"/>
              <a:t> </a:t>
            </a:r>
            <a:r>
              <a:rPr lang="ko-KR" altLang="en-US" dirty="0" smtClean="0"/>
              <a:t>거주자우선주차제가 시행되면 </a:t>
            </a:r>
            <a:r>
              <a:rPr lang="ko-KR" altLang="en-US" dirty="0" err="1" smtClean="0"/>
              <a:t>지정받지</a:t>
            </a:r>
            <a:r>
              <a:rPr lang="ko-KR" altLang="en-US" dirty="0" smtClean="0"/>
              <a:t> 않은 차량이 </a:t>
            </a:r>
            <a:r>
              <a:rPr lang="ko-KR" altLang="en-US" dirty="0" err="1" smtClean="0"/>
              <a:t>주차구획내에</a:t>
            </a:r>
            <a:r>
              <a:rPr lang="ko-KR" altLang="en-US" dirty="0" smtClean="0"/>
              <a:t> 주차하는</a:t>
            </a:r>
            <a:endParaRPr lang="en-US" altLang="ko-KR" dirty="0" smtClean="0"/>
          </a:p>
          <a:p>
            <a:pPr>
              <a:lnSpc>
                <a:spcPct val="110000"/>
              </a:lnSpc>
            </a:pPr>
            <a:r>
              <a:rPr lang="ko-KR" altLang="en-US" dirty="0" smtClean="0"/>
              <a:t>경우에 주차장법 제</a:t>
            </a:r>
            <a:r>
              <a:rPr lang="en-US" altLang="ko-KR" dirty="0" smtClean="0"/>
              <a:t>8</a:t>
            </a:r>
            <a:r>
              <a:rPr lang="ko-KR" altLang="en-US" dirty="0" smtClean="0"/>
              <a:t>조의</a:t>
            </a:r>
            <a:r>
              <a:rPr lang="en-US" altLang="ko-KR" dirty="0" smtClean="0"/>
              <a:t>2 </a:t>
            </a:r>
            <a:r>
              <a:rPr lang="ko-KR" altLang="en-US" dirty="0" smtClean="0"/>
              <a:t>규정에 따라 견인조치 되며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아울러 </a:t>
            </a:r>
            <a:r>
              <a:rPr lang="ko-KR" altLang="en-US" dirty="0" err="1" smtClean="0"/>
              <a:t>주차구획외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pPr>
              <a:lnSpc>
                <a:spcPct val="110000"/>
              </a:lnSpc>
            </a:pPr>
            <a:r>
              <a:rPr lang="ko-KR" altLang="en-US" dirty="0" smtClean="0"/>
              <a:t>주차하는 경우에 도로교통법 제</a:t>
            </a:r>
            <a:r>
              <a:rPr lang="en-US" altLang="ko-KR" dirty="0" smtClean="0"/>
              <a:t>28</a:t>
            </a:r>
            <a:r>
              <a:rPr lang="ko-KR" altLang="en-US" dirty="0" smtClean="0"/>
              <a:t>조 등 규정에 따라 과태료 부과 및 </a:t>
            </a:r>
            <a:endParaRPr lang="en-US" altLang="ko-KR" dirty="0" smtClean="0"/>
          </a:p>
          <a:p>
            <a:pPr>
              <a:lnSpc>
                <a:spcPct val="110000"/>
              </a:lnSpc>
            </a:pPr>
            <a:r>
              <a:rPr lang="ko-KR" altLang="en-US" dirty="0" smtClean="0"/>
              <a:t>견인조치 됩니다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11560" y="634678"/>
            <a:ext cx="3826768" cy="634082"/>
          </a:xfrm>
        </p:spPr>
        <p:txBody>
          <a:bodyPr>
            <a:normAutofit/>
          </a:bodyPr>
          <a:lstStyle/>
          <a:p>
            <a:r>
              <a:rPr lang="ko-KR" altLang="en-US" sz="2400" b="1" dirty="0" smtClean="0"/>
              <a:t>주차요금은 왜 받나요</a:t>
            </a:r>
            <a:r>
              <a:rPr lang="en-US" altLang="ko-KR" sz="2400" b="1" dirty="0" smtClean="0"/>
              <a:t>?</a:t>
            </a:r>
            <a:endParaRPr lang="ko-KR" altLang="en-US" sz="24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ko-KR" altLang="en-US" sz="2400" dirty="0" smtClean="0"/>
              <a:t>거주자우선주차제 주차요금은 전액 주차장 건설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주차시설물 유지관리 등 주차와 관련된 용도에만 사용하도록 제도적으로 제한되고 있습니다</a:t>
            </a:r>
            <a:r>
              <a:rPr lang="en-US" altLang="ko-KR" sz="2400" dirty="0" smtClean="0"/>
              <a:t>.</a:t>
            </a:r>
          </a:p>
          <a:p>
            <a:pPr>
              <a:lnSpc>
                <a:spcPct val="110000"/>
              </a:lnSpc>
            </a:pPr>
            <a:r>
              <a:rPr lang="ko-KR" altLang="en-US" sz="2400" dirty="0" smtClean="0"/>
              <a:t>먼저 납부하신 주차요금은 거주자우선주차제 주차관리요원의 인건비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주차 구획선의 유지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보수비용</a:t>
            </a:r>
            <a:r>
              <a:rPr lang="en-US" altLang="ko-KR" sz="2400" dirty="0" smtClean="0"/>
              <a:t>, </a:t>
            </a:r>
            <a:r>
              <a:rPr lang="ko-KR" altLang="en-US" sz="2400" dirty="0" err="1" smtClean="0"/>
              <a:t>주차권</a:t>
            </a:r>
            <a:r>
              <a:rPr lang="ko-KR" altLang="en-US" sz="2400" dirty="0" smtClean="0"/>
              <a:t> 인쇄</a:t>
            </a:r>
            <a:r>
              <a:rPr lang="en-US" altLang="ko-KR" sz="2400" dirty="0" smtClean="0"/>
              <a:t>, </a:t>
            </a:r>
            <a:r>
              <a:rPr lang="ko-KR" altLang="en-US" sz="2400" dirty="0" err="1" smtClean="0"/>
              <a:t>송달비</a:t>
            </a:r>
            <a:r>
              <a:rPr lang="ko-KR" altLang="en-US" sz="2400" dirty="0" smtClean="0"/>
              <a:t> 및 기타 관리비용으로 지출됩니다</a:t>
            </a:r>
            <a:r>
              <a:rPr lang="en-US" altLang="ko-KR" sz="2400" dirty="0" smtClean="0"/>
              <a:t>.</a:t>
            </a:r>
          </a:p>
          <a:p>
            <a:pPr>
              <a:lnSpc>
                <a:spcPct val="110000"/>
              </a:lnSpc>
            </a:pPr>
            <a:r>
              <a:rPr lang="ko-KR" altLang="en-US" sz="2400" dirty="0" smtClean="0"/>
              <a:t>잔여금액이 있는 경우에는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그 전액을 공영주차장의 건설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내 집 주차장 갖기 보조금 보조 등 주차시설 확충에 집중적으로 투입하여 </a:t>
            </a:r>
            <a:r>
              <a:rPr lang="ko-KR" altLang="en-US" sz="2400" dirty="0" err="1" smtClean="0"/>
              <a:t>주차난</a:t>
            </a:r>
            <a:r>
              <a:rPr lang="ko-KR" altLang="en-US" sz="2400" dirty="0" smtClean="0"/>
              <a:t> 완화에 기여할 것입니다</a:t>
            </a:r>
            <a:r>
              <a:rPr lang="en-US" altLang="ko-KR" sz="2400" dirty="0" smtClean="0"/>
              <a:t>.</a:t>
            </a:r>
          </a:p>
          <a:p>
            <a:pPr>
              <a:lnSpc>
                <a:spcPct val="110000"/>
              </a:lnSpc>
              <a:buNone/>
            </a:pPr>
            <a:endParaRPr lang="ko-KR" altLang="en-US" sz="2400" dirty="0"/>
          </a:p>
        </p:txBody>
      </p:sp>
      <p:sp>
        <p:nvSpPr>
          <p:cNvPr id="4" name="오른쪽 화살표 3"/>
          <p:cNvSpPr/>
          <p:nvPr/>
        </p:nvSpPr>
        <p:spPr>
          <a:xfrm>
            <a:off x="755576" y="908720"/>
            <a:ext cx="144016" cy="14401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4258816" cy="562074"/>
          </a:xfrm>
        </p:spPr>
        <p:txBody>
          <a:bodyPr>
            <a:normAutofit/>
          </a:bodyPr>
          <a:lstStyle/>
          <a:p>
            <a:r>
              <a:rPr lang="ko-KR" altLang="en-US" sz="2800" dirty="0" smtClean="0"/>
              <a:t>누가 신청할 수 있나요</a:t>
            </a:r>
            <a:r>
              <a:rPr lang="en-US" altLang="ko-KR" sz="2800" dirty="0" smtClean="0"/>
              <a:t>?</a:t>
            </a:r>
            <a:endParaRPr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85039" y="1268760"/>
            <a:ext cx="8229600" cy="1501627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ko-KR" altLang="en-US" sz="2400" dirty="0" smtClean="0"/>
              <a:t>거주자우선주차제의 신청은 </a:t>
            </a:r>
            <a:r>
              <a:rPr lang="ko-KR" altLang="en-US" sz="2400" dirty="0" err="1" smtClean="0"/>
              <a:t>해당읍면</a:t>
            </a:r>
            <a:r>
              <a:rPr lang="ko-KR" altLang="en-US" sz="2400" dirty="0" smtClean="0"/>
              <a:t> 주민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주민등록상의 주민</a:t>
            </a:r>
            <a:r>
              <a:rPr lang="en-US" altLang="ko-KR" sz="2400" dirty="0" smtClean="0"/>
              <a:t>) </a:t>
            </a:r>
            <a:r>
              <a:rPr lang="ko-KR" altLang="en-US" sz="2400" dirty="0" smtClean="0"/>
              <a:t>및 사업장 주소가 </a:t>
            </a:r>
            <a:r>
              <a:rPr lang="ko-KR" altLang="en-US" sz="2400" dirty="0" err="1" smtClean="0"/>
              <a:t>해당읍면</a:t>
            </a:r>
            <a:r>
              <a:rPr lang="ko-KR" altLang="en-US" sz="2400" dirty="0" smtClean="0"/>
              <a:t> 내에 있는 사업자 및 상근자에 한합니다</a:t>
            </a:r>
            <a:r>
              <a:rPr lang="en-US" altLang="ko-KR" sz="2400" dirty="0" smtClean="0"/>
              <a:t>.</a:t>
            </a:r>
          </a:p>
          <a:p>
            <a:pPr>
              <a:lnSpc>
                <a:spcPct val="120000"/>
              </a:lnSpc>
            </a:pPr>
            <a:endParaRPr lang="ko-KR" altLang="en-US" dirty="0"/>
          </a:p>
        </p:txBody>
      </p:sp>
      <p:sp>
        <p:nvSpPr>
          <p:cNvPr id="4" name="오른쪽 화살표 3"/>
          <p:cNvSpPr/>
          <p:nvPr/>
        </p:nvSpPr>
        <p:spPr>
          <a:xfrm>
            <a:off x="467544" y="862219"/>
            <a:ext cx="144016" cy="14401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619944" y="3212976"/>
            <a:ext cx="7192416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2800" dirty="0" smtClean="0"/>
              <a:t>곡성군에는 거주자 우선 주차제가 있나요</a:t>
            </a:r>
            <a:r>
              <a:rPr lang="en-US" altLang="ko-KR" sz="2800" dirty="0" smtClean="0"/>
              <a:t>?</a:t>
            </a:r>
            <a:endParaRPr lang="ko-KR" altLang="en-US" sz="2800" dirty="0"/>
          </a:p>
        </p:txBody>
      </p:sp>
      <p:sp>
        <p:nvSpPr>
          <p:cNvPr id="6" name="오른쪽 화살표 5"/>
          <p:cNvSpPr/>
          <p:nvPr/>
        </p:nvSpPr>
        <p:spPr>
          <a:xfrm>
            <a:off x="539552" y="3429000"/>
            <a:ext cx="144016" cy="14401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" name="내용 개체 틀 2"/>
          <p:cNvSpPr txBox="1">
            <a:spLocks/>
          </p:cNvSpPr>
          <p:nvPr/>
        </p:nvSpPr>
        <p:spPr>
          <a:xfrm>
            <a:off x="637439" y="3943597"/>
            <a:ext cx="8229600" cy="1501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ko-KR" altLang="en-US" sz="2400" dirty="0" smtClean="0"/>
              <a:t>아니요</a:t>
            </a:r>
            <a:r>
              <a:rPr lang="en-US" altLang="ko-KR" sz="2400" dirty="0" smtClean="0"/>
              <a:t>. </a:t>
            </a:r>
            <a:r>
              <a:rPr lang="ko-KR" altLang="en-US" sz="2400" dirty="0" smtClean="0"/>
              <a:t>없습니다</a:t>
            </a:r>
            <a:r>
              <a:rPr lang="en-US" altLang="ko-KR" sz="2400" dirty="0" smtClean="0"/>
              <a:t>.</a:t>
            </a:r>
          </a:p>
          <a:p>
            <a:pPr>
              <a:lnSpc>
                <a:spcPct val="120000"/>
              </a:lnSpc>
            </a:pPr>
            <a:endParaRPr lang="ko-KR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218</Words>
  <Application>Microsoft Office PowerPoint</Application>
  <PresentationFormat>화면 슬라이드 쇼(4:3)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거주자 우선주차제</vt:lpstr>
      <vt:lpstr>주차요금은 왜 받나요?</vt:lpstr>
      <vt:lpstr>누가 신청할 수 있나요?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거주자 우선주차제</dc:title>
  <dc:creator>user</dc:creator>
  <cp:lastModifiedBy>Windows 사용자</cp:lastModifiedBy>
  <cp:revision>3</cp:revision>
  <dcterms:created xsi:type="dcterms:W3CDTF">2015-03-31T08:08:03Z</dcterms:created>
  <dcterms:modified xsi:type="dcterms:W3CDTF">2021-08-26T01:26:23Z</dcterms:modified>
</cp:coreProperties>
</file>